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63" r:id="rId4"/>
    <p:sldId id="264" r:id="rId5"/>
    <p:sldId id="262" r:id="rId6"/>
    <p:sldId id="257" r:id="rId7"/>
    <p:sldId id="256" r:id="rId8"/>
    <p:sldId id="259" r:id="rId9"/>
    <p:sldId id="261" r:id="rId10"/>
    <p:sldId id="260" r:id="rId11"/>
    <p:sldId id="265" r:id="rId12"/>
    <p:sldId id="266" r:id="rId13"/>
    <p:sldId id="267" r:id="rId14"/>
    <p:sldId id="281" r:id="rId15"/>
    <p:sldId id="276" r:id="rId16"/>
    <p:sldId id="270" r:id="rId17"/>
    <p:sldId id="275" r:id="rId18"/>
    <p:sldId id="273" r:id="rId19"/>
    <p:sldId id="277" r:id="rId20"/>
    <p:sldId id="278" r:id="rId21"/>
    <p:sldId id="279" r:id="rId22"/>
    <p:sldId id="280" r:id="rId23"/>
    <p:sldId id="282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5503A-6557-4C59-8CFC-BB620602A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F3C401-DBD5-4F23-961C-62766D84C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A2346-C4D5-41EB-8EC0-49160E33C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4AB2FD-9012-478E-9274-FFBA322F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786AA7-93C3-475C-9067-C064EBE9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86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78D8F-4856-44B5-B47E-5A67271AE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661EEA-BD22-4DCF-9AD3-D438852EC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0D122-35FE-4832-B6EF-8A7608957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3C64A7-48D9-4D04-B487-888D98C9F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964BC5-51E5-4768-9B80-23A32D5C6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54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7CE42-A334-4BDF-BDB9-A1F5D4D5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99F78D-175F-4AF1-B84A-517A68BE6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967409-1FD0-43D7-AE5B-DC9754514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565A79-0FB3-4B93-BF23-C5BE773CC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801A2-8CB7-4F90-8591-6E286B8A8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593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7C31E-95B3-4243-9245-D7963DAC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D057A4-9513-409A-9A22-8363350E9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128208-4216-4D87-A764-87CA8D8B2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F9444A-9438-43F0-9DA9-F87889D0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92862E-F7B0-4B5A-802F-8EC3A02C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E858D6-5FEA-4686-BD9B-C60115464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280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8E1DE-7851-4B34-84FF-CEC91919E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7505A5-3BAF-45E5-B8C9-E5AC7B3C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E133D-9054-44D4-B680-7B1B977BF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7E2BDF5-293F-4ED6-9BC3-29B9A88B4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C55CE9-9C4A-4DF6-8B3C-7DC45A3AC6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863C8EE-3554-4FEF-A436-0DCA60B4A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A1E3F7-BE8E-45E5-9E4B-FF0044540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ACC59BB-844B-4C85-8E45-69093FF2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39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097BD-4C8B-4205-9EF9-387357C7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5EDC86-A8C3-4052-B65B-A9BBFEC9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9216D6D-6FEC-4690-ADAA-F0F62ECF3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49E1EE-BAC5-4141-9827-30C97A15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79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595A2C-0120-46B5-BF96-C10204C2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FC5B979-17D7-43D9-AF7E-8B28F685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CEBB1E-B05F-47B7-AB74-7859CE81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11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AB730-B5BD-482C-BD58-7A3C0314A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DF6E4-A6FE-4A4C-8AE1-4F496B93F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D9B769-1127-49FD-B53B-C39D86305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B3BE1C-49E4-44CE-A1E3-46BDA9AB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7D7D4E-8664-412A-957F-8A1423E33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1AE7CE-4D3C-42C6-AD6B-40F82341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57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18DE7-84ED-4870-BEE8-FBA9F7C75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E8C7412-5A71-414F-BE68-7938477E7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5E28B8-E5B1-4C12-8E3D-B5C5128BF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D2BFFA-E529-4EE0-94C6-CF026F84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122C8B-C3F3-4BBC-AAAF-EE3AE8A9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1509F6-EFBE-4876-BE42-0964E6747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11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1AAAC-8F32-4E12-A838-7A60E72C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19F0486-B2D5-4017-AB54-3F3C89632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D293A8-064F-4D8D-99A2-23A72373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D4482C-AED6-4CEA-9B9F-C9F9D2F9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B43C5E-651B-410A-AA24-94452E9B5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60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0A8D39-FE1A-491D-9E1F-AA521CED8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17DC42-86E9-4693-9EC0-1FB350C56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D42904-8B0F-4118-AF72-C51328C5C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89ED5D-BDB4-498F-98C8-3CD423ED6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93FC46-27B8-4BA1-A663-E3EFBD2A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257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318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F579BD4-F502-4947-B4D0-B4DA6564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44C73B-8AED-4074-8E5C-EBF8BC38E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8D16CA-E995-40BB-A1F0-B463D4F49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26B0B-F137-4689-B96D-B83A16C95CA2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0DBD6D-5912-4C13-9CC2-EA384AD28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F1BC19-3543-4883-B048-336E6722F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8E9CE-31B2-41CF-A70F-A9F9614CF7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642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12.pn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blob:https://web.whatsapp.com/cc7dc2fa-1b6f-4064-b9b2-0f3b4561a5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46BE0FD-93CF-4B08-ABB1-27FDBBA46852}"/>
              </a:ext>
            </a:extLst>
          </p:cNvPr>
          <p:cNvSpPr txBox="1"/>
          <p:nvPr/>
        </p:nvSpPr>
        <p:spPr>
          <a:xfrm>
            <a:off x="410966" y="523982"/>
            <a:ext cx="109419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Arial Black" panose="020B0A04020102020204" pitchFamily="34" charset="0"/>
              </a:rPr>
              <a:t>DISQUE CORONAVÍRUS</a:t>
            </a:r>
          </a:p>
          <a:p>
            <a:endParaRPr lang="pt-BR" sz="3600" dirty="0">
              <a:latin typeface="Arial Black" panose="020B0A04020102020204" pitchFamily="34" charset="0"/>
            </a:endParaRPr>
          </a:p>
          <a:p>
            <a:r>
              <a:rPr lang="pt-BR" sz="5400" dirty="0">
                <a:solidFill>
                  <a:srgbClr val="0070C0"/>
                </a:solidFill>
                <a:latin typeface="Arial Black" panose="020B0A04020102020204" pitchFamily="34" charset="0"/>
              </a:rPr>
              <a:t>0800-400-1234</a:t>
            </a:r>
          </a:p>
          <a:p>
            <a:r>
              <a:rPr lang="pt-BR" sz="3600" dirty="0">
                <a:latin typeface="Arial Black" panose="020B0A04020102020204" pitchFamily="34" charset="0"/>
              </a:rPr>
              <a:t>Segunda a sexta</a:t>
            </a:r>
            <a:br>
              <a:rPr lang="pt-BR" sz="3600" dirty="0">
                <a:latin typeface="Arial Black" panose="020B0A04020102020204" pitchFamily="34" charset="0"/>
              </a:rPr>
            </a:br>
            <a:r>
              <a:rPr lang="pt-BR" sz="3600" dirty="0">
                <a:latin typeface="Arial Black" panose="020B0A04020102020204" pitchFamily="34" charset="0"/>
              </a:rPr>
              <a:t>das 08h às 18h</a:t>
            </a:r>
          </a:p>
        </p:txBody>
      </p:sp>
    </p:spTree>
    <p:extLst>
      <p:ext uri="{BB962C8B-B14F-4D97-AF65-F5344CB8AC3E}">
        <p14:creationId xmlns:p14="http://schemas.microsoft.com/office/powerpoint/2010/main" val="5042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blob:https://web.whatsapp.com/cc7dc2fa-1b6f-4064-b9b2-0f3b4561a5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74" y="160338"/>
            <a:ext cx="6697789" cy="64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blob:https://web.whatsapp.com/cc7dc2fa-1b6f-4064-b9b2-0f3b4561a5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471" y="160338"/>
            <a:ext cx="5429335" cy="63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blob:https://web.whatsapp.com/cc7dc2fa-1b6f-4064-b9b2-0f3b4561a5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2" name="Picture 2" descr="Inhofe meets with Biden at White House about transportation pack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44"/>
          <a:stretch/>
        </p:blipFill>
        <p:spPr bwMode="auto">
          <a:xfrm>
            <a:off x="2271759" y="190448"/>
            <a:ext cx="7499258" cy="3012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6877" b="31774"/>
          <a:stretch/>
        </p:blipFill>
        <p:spPr>
          <a:xfrm>
            <a:off x="2290559" y="3320552"/>
            <a:ext cx="7461657" cy="3396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677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ABB63DD-60E4-4B2C-8D4B-9089B144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791601"/>
              </p:ext>
            </p:extLst>
          </p:nvPr>
        </p:nvGraphicFramePr>
        <p:xfrm>
          <a:off x="378823" y="1431063"/>
          <a:ext cx="11273245" cy="4146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595">
                  <a:extLst>
                    <a:ext uri="{9D8B030D-6E8A-4147-A177-3AD203B41FA5}">
                      <a16:colId xmlns:a16="http://schemas.microsoft.com/office/drawing/2014/main" val="4153717869"/>
                    </a:ext>
                  </a:extLst>
                </a:gridCol>
                <a:gridCol w="3845484">
                  <a:extLst>
                    <a:ext uri="{9D8B030D-6E8A-4147-A177-3AD203B41FA5}">
                      <a16:colId xmlns:a16="http://schemas.microsoft.com/office/drawing/2014/main" val="2720755512"/>
                    </a:ext>
                  </a:extLst>
                </a:gridCol>
                <a:gridCol w="3728166">
                  <a:extLst>
                    <a:ext uri="{9D8B030D-6E8A-4147-A177-3AD203B41FA5}">
                      <a16:colId xmlns:a16="http://schemas.microsoft.com/office/drawing/2014/main" val="3188040907"/>
                    </a:ext>
                  </a:extLst>
                </a:gridCol>
              </a:tblGrid>
              <a:tr h="939107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HOSPITAL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LEITOS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VALOR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353969"/>
                  </a:ext>
                </a:extLst>
              </a:tr>
              <a:tr h="1134281">
                <a:tc>
                  <a:txBody>
                    <a:bodyPr/>
                    <a:lstStyle/>
                    <a:p>
                      <a:r>
                        <a:rPr lang="pt-BR" sz="3200" dirty="0"/>
                        <a:t>AMPLIAÇÃO DE LEITOS NÃO COVID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3600" b="0" dirty="0"/>
                        <a:t>2.394.234,45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7430"/>
                  </a:ext>
                </a:extLst>
              </a:tr>
              <a:tr h="1134281">
                <a:tc>
                  <a:txBody>
                    <a:bodyPr/>
                    <a:lstStyle/>
                    <a:p>
                      <a:r>
                        <a:rPr lang="pt-BR" sz="3200" dirty="0"/>
                        <a:t>AMPLIAÇÃO DE LEITOS SUS – COVID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212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57.757.467,77</a:t>
                      </a:r>
                      <a:endParaRPr lang="pt-BR" sz="3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921548"/>
                  </a:ext>
                </a:extLst>
              </a:tr>
              <a:tr h="939107">
                <a:tc>
                  <a:txBody>
                    <a:bodyPr/>
                    <a:lstStyle/>
                    <a:p>
                      <a:pPr algn="ctr"/>
                      <a:r>
                        <a:rPr lang="pt-BR" sz="3600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b="1" dirty="0"/>
                        <a:t>242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4000" b="1" dirty="0"/>
                        <a:t>60.151.702,22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394723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260056" y="303303"/>
            <a:ext cx="4782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AMPLIAÇÃO DE LEITOS</a:t>
            </a:r>
          </a:p>
        </p:txBody>
      </p:sp>
    </p:spTree>
    <p:extLst>
      <p:ext uri="{BB962C8B-B14F-4D97-AF65-F5344CB8AC3E}">
        <p14:creationId xmlns:p14="http://schemas.microsoft.com/office/powerpoint/2010/main" val="30196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ED65D326-A0B7-4044-84D5-67D88773F8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882423"/>
              </p:ext>
            </p:extLst>
          </p:nvPr>
        </p:nvGraphicFramePr>
        <p:xfrm>
          <a:off x="4386262" y="2382358"/>
          <a:ext cx="3419474" cy="3719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orelDRAW" r:id="rId3" imgW="2697628" imgH="2933963" progId="CorelDraw.Graphic.22">
                  <p:embed/>
                </p:oleObj>
              </mc:Choice>
              <mc:Fallback>
                <p:oleObj name="CorelDRAW" r:id="rId3" imgW="2697628" imgH="2933963" progId="CorelDraw.Graphic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6262" y="2382358"/>
                        <a:ext cx="3419474" cy="37193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ABB63DD-60E4-4B2C-8D4B-9089B144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287109"/>
              </p:ext>
            </p:extLst>
          </p:nvPr>
        </p:nvGraphicFramePr>
        <p:xfrm>
          <a:off x="1544320" y="1143635"/>
          <a:ext cx="9347200" cy="5287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705">
                  <a:extLst>
                    <a:ext uri="{9D8B030D-6E8A-4147-A177-3AD203B41FA5}">
                      <a16:colId xmlns:a16="http://schemas.microsoft.com/office/drawing/2014/main" val="4153717869"/>
                    </a:ext>
                  </a:extLst>
                </a:gridCol>
                <a:gridCol w="4612495">
                  <a:extLst>
                    <a:ext uri="{9D8B030D-6E8A-4147-A177-3AD203B41FA5}">
                      <a16:colId xmlns:a16="http://schemas.microsoft.com/office/drawing/2014/main" val="2720755512"/>
                    </a:ext>
                  </a:extLst>
                </a:gridCol>
              </a:tblGrid>
              <a:tr h="681355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APLICAÇÃO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VALOR (R$)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353969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RECURSOS HUMANOS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0" dirty="0"/>
                        <a:t>18.664.495,01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7430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EQUIPAMENTOS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0" dirty="0"/>
                        <a:t>75.495,00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21548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TESTAGEM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0" dirty="0"/>
                        <a:t>1.677.560,38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093683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EPIs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0" dirty="0"/>
                        <a:t>4.021.564,82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229968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MATERIAL DE CONSUMO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0" dirty="0"/>
                        <a:t>1.254.613,50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32155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pt-BR" sz="2400" dirty="0"/>
                        <a:t>INCENTIVOS AOS HOSPITAIS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dirty="0"/>
                        <a:t>13.442.352,28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53411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800" b="1" dirty="0"/>
                        <a:t>TOTAL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3200" b="1" dirty="0"/>
                        <a:t>39.136.080,99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394723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AF01B147-4C36-422D-B3ED-7314284FC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063345D-FAC5-440E-A059-3DBFB157D440}"/>
              </a:ext>
            </a:extLst>
          </p:cNvPr>
          <p:cNvSpPr txBox="1"/>
          <p:nvPr/>
        </p:nvSpPr>
        <p:spPr>
          <a:xfrm>
            <a:off x="4514057" y="271492"/>
            <a:ext cx="340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INVESTIMENTOS</a:t>
            </a:r>
          </a:p>
        </p:txBody>
      </p:sp>
    </p:spTree>
    <p:extLst>
      <p:ext uri="{BB962C8B-B14F-4D97-AF65-F5344CB8AC3E}">
        <p14:creationId xmlns:p14="http://schemas.microsoft.com/office/powerpoint/2010/main" val="6570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ABB63DD-60E4-4B2C-8D4B-9089B144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656338"/>
              </p:ext>
            </p:extLst>
          </p:nvPr>
        </p:nvGraphicFramePr>
        <p:xfrm>
          <a:off x="1020761" y="1322070"/>
          <a:ext cx="10150476" cy="4769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5238">
                  <a:extLst>
                    <a:ext uri="{9D8B030D-6E8A-4147-A177-3AD203B41FA5}">
                      <a16:colId xmlns:a16="http://schemas.microsoft.com/office/drawing/2014/main" val="4153717869"/>
                    </a:ext>
                  </a:extLst>
                </a:gridCol>
                <a:gridCol w="5075238">
                  <a:extLst>
                    <a:ext uri="{9D8B030D-6E8A-4147-A177-3AD203B41FA5}">
                      <a16:colId xmlns:a16="http://schemas.microsoft.com/office/drawing/2014/main" val="2720755512"/>
                    </a:ext>
                  </a:extLst>
                </a:gridCol>
              </a:tblGrid>
              <a:tr h="681355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CARGO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QUANTIDADE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353969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 AUXILIAR DE ENFERMAGEM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540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7430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ENFERMEIRO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592338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MÉDICO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107</a:t>
                      </a:r>
                      <a:endParaRPr lang="pt-B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921548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TÉCNICO DE LABORATÓRIO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093683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400" dirty="0"/>
                        <a:t>ADMINISTRATIVO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6229968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r>
                        <a:rPr lang="pt-BR" sz="2800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/>
                        <a:t>867</a:t>
                      </a:r>
                      <a:endParaRPr lang="pt-BR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394723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8389B75E-60CB-47AE-8C04-ED42FC7F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937441-82AF-4CE6-BA1E-D3406E474A56}"/>
              </a:ext>
            </a:extLst>
          </p:cNvPr>
          <p:cNvSpPr txBox="1"/>
          <p:nvPr/>
        </p:nvSpPr>
        <p:spPr>
          <a:xfrm>
            <a:off x="4547554" y="271492"/>
            <a:ext cx="470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RECURSOS HUMANOS</a:t>
            </a:r>
          </a:p>
        </p:txBody>
      </p:sp>
    </p:spTree>
    <p:extLst>
      <p:ext uri="{BB962C8B-B14F-4D97-AF65-F5344CB8AC3E}">
        <p14:creationId xmlns:p14="http://schemas.microsoft.com/office/powerpoint/2010/main" val="206819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8" y="271492"/>
            <a:ext cx="242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ESTRUTURA</a:t>
            </a:r>
          </a:p>
        </p:txBody>
      </p:sp>
      <p:pic>
        <p:nvPicPr>
          <p:cNvPr id="17" name="Imagem 16" descr="Mulher sentada em frente a computador&#10;&#10;Descrição gerada automaticamente">
            <a:extLst>
              <a:ext uri="{FF2B5EF4-FFF2-40B4-BE49-F238E27FC236}">
                <a16:creationId xmlns:a16="http://schemas.microsoft.com/office/drawing/2014/main" id="{41B50A79-867B-4557-8A60-65DEE99F6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078" y="3251559"/>
            <a:ext cx="5141364" cy="3404145"/>
          </a:xfrm>
          <a:prstGeom prst="rect">
            <a:avLst/>
          </a:prstGeom>
        </p:spPr>
      </p:pic>
      <p:pic>
        <p:nvPicPr>
          <p:cNvPr id="19" name="Imagem 18" descr="Homem em pé em frente a computador&#10;&#10;Descrição gerada automaticamente">
            <a:extLst>
              <a:ext uri="{FF2B5EF4-FFF2-40B4-BE49-F238E27FC236}">
                <a16:creationId xmlns:a16="http://schemas.microsoft.com/office/drawing/2014/main" id="{DDE5F4E8-8AB5-4996-8CFB-8F8A163DB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2" y="3251560"/>
            <a:ext cx="5141364" cy="340414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AC8DC25-3FEF-4767-8DA0-33344245C834}"/>
              </a:ext>
            </a:extLst>
          </p:cNvPr>
          <p:cNvSpPr txBox="1"/>
          <p:nvPr/>
        </p:nvSpPr>
        <p:spPr>
          <a:xfrm>
            <a:off x="589078" y="1592848"/>
            <a:ext cx="6121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dirty="0">
                <a:solidFill>
                  <a:schemeClr val="tx1"/>
                </a:solidFill>
              </a:rPr>
              <a:t>CENTRAL DE MONITORAMENTO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0F054BA-8C0C-4DFF-9F0F-172FEC1155B3}"/>
              </a:ext>
            </a:extLst>
          </p:cNvPr>
          <p:cNvSpPr txBox="1"/>
          <p:nvPr/>
        </p:nvSpPr>
        <p:spPr>
          <a:xfrm>
            <a:off x="589078" y="2047808"/>
            <a:ext cx="4508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chemeClr val="tx1"/>
                </a:solidFill>
              </a:rPr>
              <a:t>Número de atendimentos</a:t>
            </a:r>
            <a:r>
              <a:rPr lang="pt-BR" sz="2000" b="0" dirty="0">
                <a:solidFill>
                  <a:schemeClr val="tx1"/>
                </a:solidFill>
              </a:rPr>
              <a:t>: </a:t>
            </a:r>
            <a:r>
              <a:rPr lang="pt-BR" sz="2400" b="1" dirty="0">
                <a:solidFill>
                  <a:schemeClr val="tx1"/>
                </a:solidFill>
              </a:rPr>
              <a:t>35.100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dirty="0">
                <a:solidFill>
                  <a:schemeClr val="tx1"/>
                </a:solidFill>
              </a:rPr>
              <a:t>maio/2020 a fevereiro/2021 </a:t>
            </a:r>
          </a:p>
        </p:txBody>
      </p:sp>
    </p:spTree>
    <p:extLst>
      <p:ext uri="{BB962C8B-B14F-4D97-AF65-F5344CB8AC3E}">
        <p14:creationId xmlns:p14="http://schemas.microsoft.com/office/powerpoint/2010/main" val="10634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8" y="271492"/>
            <a:ext cx="242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ESTRUTURA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8D1A6B-D831-46F5-8123-81182AD3C1D9}"/>
              </a:ext>
            </a:extLst>
          </p:cNvPr>
          <p:cNvSpPr txBox="1"/>
          <p:nvPr/>
        </p:nvSpPr>
        <p:spPr>
          <a:xfrm>
            <a:off x="469900" y="1399252"/>
            <a:ext cx="871474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>
                <a:solidFill>
                  <a:schemeClr val="tx1"/>
                </a:solidFill>
              </a:rPr>
              <a:t>DISQUE CORONAVÍRUS – 0800 400-1234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tx1"/>
                </a:solidFill>
              </a:rPr>
              <a:t>Número de atendimentos</a:t>
            </a:r>
            <a:r>
              <a:rPr lang="pt-BR" sz="2400" b="0" dirty="0">
                <a:solidFill>
                  <a:schemeClr val="tx1"/>
                </a:solidFill>
              </a:rPr>
              <a:t>: </a:t>
            </a:r>
            <a:r>
              <a:rPr lang="pt-BR" sz="2800" b="1" dirty="0">
                <a:solidFill>
                  <a:schemeClr val="tx1"/>
                </a:solidFill>
              </a:rPr>
              <a:t>79.263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0" dirty="0">
                <a:solidFill>
                  <a:schemeClr val="tx1"/>
                </a:solidFill>
              </a:rPr>
              <a:t>março/2020 a fevereiro/2021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/>
              <a:t>(Tele consulta, atendimento de apoio emocional, resultado de exames)</a:t>
            </a:r>
            <a:endParaRPr lang="pt-BR" sz="1400" dirty="0">
              <a:solidFill>
                <a:schemeClr val="tx1"/>
              </a:solidFill>
            </a:endParaRPr>
          </a:p>
        </p:txBody>
      </p:sp>
      <p:pic>
        <p:nvPicPr>
          <p:cNvPr id="10" name="Imagem 9" descr="Homem sentado em frente a computador&#10;&#10;Descrição gerada automaticamente">
            <a:extLst>
              <a:ext uri="{FF2B5EF4-FFF2-40B4-BE49-F238E27FC236}">
                <a16:creationId xmlns:a16="http://schemas.microsoft.com/office/drawing/2014/main" id="{4E144D6C-F50E-4CC5-98F1-D831B972D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24" y="3429000"/>
            <a:ext cx="4431323" cy="2880360"/>
          </a:xfrm>
          <a:prstGeom prst="rect">
            <a:avLst/>
          </a:prstGeom>
        </p:spPr>
      </p:pic>
      <p:pic>
        <p:nvPicPr>
          <p:cNvPr id="13" name="Imagem 12" descr="Mulher sentada em frente a computador&#10;&#10;Descrição gerada automaticamente">
            <a:extLst>
              <a:ext uri="{FF2B5EF4-FFF2-40B4-BE49-F238E27FC236}">
                <a16:creationId xmlns:a16="http://schemas.microsoft.com/office/drawing/2014/main" id="{D51F3513-6E38-4BFF-9D4D-601736E47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091" y="3429001"/>
            <a:ext cx="4353030" cy="290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26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8" y="271492"/>
            <a:ext cx="242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ESTRUTURA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F3F447A-1FA5-4129-BBCA-2D579B75A2C7}"/>
              </a:ext>
            </a:extLst>
          </p:cNvPr>
          <p:cNvSpPr/>
          <p:nvPr/>
        </p:nvSpPr>
        <p:spPr>
          <a:xfrm>
            <a:off x="7329157" y="3403600"/>
            <a:ext cx="240268" cy="2438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35AF0EA-F441-45BE-9B61-12B01D411427}"/>
              </a:ext>
            </a:extLst>
          </p:cNvPr>
          <p:cNvSpPr txBox="1"/>
          <p:nvPr/>
        </p:nvSpPr>
        <p:spPr>
          <a:xfrm>
            <a:off x="7681185" y="3202354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6 Unidades Básicas de Saúde referência COVID-19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FB671399-3A09-4866-BF4C-08ABD7330C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08612" y="4023359"/>
            <a:ext cx="386081" cy="386081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144778C3-01FF-4B46-B609-FC89D43659A3}"/>
              </a:ext>
            </a:extLst>
          </p:cNvPr>
          <p:cNvSpPr txBox="1"/>
          <p:nvPr/>
        </p:nvSpPr>
        <p:spPr>
          <a:xfrm>
            <a:off x="7681185" y="4031733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UPA Sabará referência COVID-19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DA963411-AB77-498E-A02D-6176EA64FD4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329157" y="4685712"/>
            <a:ext cx="386081" cy="38608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719E801-E9CA-4D94-A51E-45E7804746DD}"/>
              </a:ext>
            </a:extLst>
          </p:cNvPr>
          <p:cNvSpPr txBox="1"/>
          <p:nvPr/>
        </p:nvSpPr>
        <p:spPr>
          <a:xfrm>
            <a:off x="7701730" y="4694086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Pronto Atendimento Infantil (PAI) referência COVID-19</a:t>
            </a:r>
          </a:p>
        </p:txBody>
      </p:sp>
      <p:pic>
        <p:nvPicPr>
          <p:cNvPr id="22" name="Imagem 21" descr="Mapa&#10;&#10;Descrição gerada automaticamente">
            <a:extLst>
              <a:ext uri="{FF2B5EF4-FFF2-40B4-BE49-F238E27FC236}">
                <a16:creationId xmlns:a16="http://schemas.microsoft.com/office/drawing/2014/main" id="{79A16867-59F6-4678-ABD6-6C46871C9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796" y="1084051"/>
            <a:ext cx="4085803" cy="57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6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26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8" y="271492"/>
            <a:ext cx="462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ATENDIMENTOS UPA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14" y="1232263"/>
            <a:ext cx="8144964" cy="542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8014116" y="2788270"/>
            <a:ext cx="4626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180.000 </a:t>
            </a:r>
          </a:p>
          <a:p>
            <a:pPr algn="ctr"/>
            <a:r>
              <a:rPr lang="pt-BR" sz="3200" b="1" dirty="0" smtClean="0"/>
              <a:t>ATENDIMENTOS </a:t>
            </a:r>
          </a:p>
          <a:p>
            <a:pPr algn="ctr"/>
            <a:r>
              <a:rPr lang="pt-BR" sz="3200" b="1" dirty="0" smtClean="0"/>
              <a:t>NA PANDEMIA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8473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26"/>
            <a:ext cx="12246574" cy="11277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7" y="271492"/>
            <a:ext cx="6468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ATENDIMENTOS POSTOS DE SAÚDE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45" y="1269819"/>
            <a:ext cx="8243697" cy="535305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8014116" y="2788270"/>
            <a:ext cx="4626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108.000 </a:t>
            </a:r>
          </a:p>
          <a:p>
            <a:pPr algn="ctr"/>
            <a:r>
              <a:rPr lang="pt-BR" sz="3200" b="1" dirty="0" smtClean="0"/>
              <a:t>ATENDIMENTOS </a:t>
            </a:r>
          </a:p>
          <a:p>
            <a:pPr algn="ctr"/>
            <a:r>
              <a:rPr lang="pt-BR" sz="3200" b="1" dirty="0" smtClean="0"/>
              <a:t>NA PANDEMIA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1179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ABB63DD-60E4-4B2C-8D4B-9089B144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772933"/>
              </p:ext>
            </p:extLst>
          </p:nvPr>
        </p:nvGraphicFramePr>
        <p:xfrm>
          <a:off x="892542" y="1975216"/>
          <a:ext cx="10461490" cy="3119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0745">
                  <a:extLst>
                    <a:ext uri="{9D8B030D-6E8A-4147-A177-3AD203B41FA5}">
                      <a16:colId xmlns:a16="http://schemas.microsoft.com/office/drawing/2014/main" val="4153717869"/>
                    </a:ext>
                  </a:extLst>
                </a:gridCol>
                <a:gridCol w="5230745">
                  <a:extLst>
                    <a:ext uri="{9D8B030D-6E8A-4147-A177-3AD203B41FA5}">
                      <a16:colId xmlns:a16="http://schemas.microsoft.com/office/drawing/2014/main" val="2720755512"/>
                    </a:ext>
                  </a:extLst>
                </a:gridCol>
              </a:tblGrid>
              <a:tr h="779825">
                <a:tc>
                  <a:txBody>
                    <a:bodyPr/>
                    <a:lstStyle/>
                    <a:p>
                      <a:pPr algn="ctr"/>
                      <a:endParaRPr lang="pt-BR" sz="4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353969"/>
                  </a:ext>
                </a:extLst>
              </a:tr>
              <a:tr h="779825">
                <a:tc>
                  <a:txBody>
                    <a:bodyPr/>
                    <a:lstStyle/>
                    <a:p>
                      <a:r>
                        <a:rPr lang="pt-BR" sz="4000" dirty="0" smtClean="0"/>
                        <a:t>CESTAS - ASSISTÊNCIA</a:t>
                      </a:r>
                      <a:endParaRPr lang="pt-BR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dirty="0" smtClean="0"/>
                        <a:t>271.200</a:t>
                      </a:r>
                      <a:endParaRPr lang="pt-BR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7430"/>
                  </a:ext>
                </a:extLst>
              </a:tr>
              <a:tr h="779825">
                <a:tc>
                  <a:txBody>
                    <a:bodyPr/>
                    <a:lstStyle/>
                    <a:p>
                      <a:r>
                        <a:rPr lang="pt-BR" sz="4000" dirty="0" smtClean="0"/>
                        <a:t>CESTAS - EDUCAÇÃO</a:t>
                      </a:r>
                      <a:endParaRPr lang="pt-BR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dirty="0" smtClean="0"/>
                        <a:t>120.000</a:t>
                      </a:r>
                      <a:endParaRPr lang="pt-BR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592338"/>
                  </a:ext>
                </a:extLst>
              </a:tr>
              <a:tr h="779825">
                <a:tc>
                  <a:txBody>
                    <a:bodyPr/>
                    <a:lstStyle/>
                    <a:p>
                      <a:r>
                        <a:rPr lang="pt-BR" sz="4000" dirty="0" smtClean="0"/>
                        <a:t>AUXÍLIO MUNICIPAL*</a:t>
                      </a:r>
                      <a:endParaRPr lang="pt-BR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dirty="0" smtClean="0"/>
                        <a:t>9.300</a:t>
                      </a:r>
                      <a:endParaRPr lang="pt-BR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921548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8389B75E-60CB-47AE-8C04-ED42FC7F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937441-82AF-4CE6-BA1E-D3406E474A56}"/>
              </a:ext>
            </a:extLst>
          </p:cNvPr>
          <p:cNvSpPr txBox="1"/>
          <p:nvPr/>
        </p:nvSpPr>
        <p:spPr>
          <a:xfrm>
            <a:off x="4547554" y="271492"/>
            <a:ext cx="470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ASSISTÊNCIA E AUXÍLIO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937441-82AF-4CE6-BA1E-D3406E474A56}"/>
              </a:ext>
            </a:extLst>
          </p:cNvPr>
          <p:cNvSpPr txBox="1"/>
          <p:nvPr/>
        </p:nvSpPr>
        <p:spPr>
          <a:xfrm>
            <a:off x="7471955" y="5696827"/>
            <a:ext cx="414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* R$ 2.184,00 POR FAMÍLIA EM 1 ANO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02630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389B75E-60CB-47AE-8C04-ED42FC7F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937441-82AF-4CE6-BA1E-D3406E474A56}"/>
              </a:ext>
            </a:extLst>
          </p:cNvPr>
          <p:cNvSpPr txBox="1"/>
          <p:nvPr/>
        </p:nvSpPr>
        <p:spPr>
          <a:xfrm>
            <a:off x="4547554" y="271492"/>
            <a:ext cx="470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OCUPAÇÃO ESTADUAL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6" name="Imagem 5" descr="Tabela&#10;&#10;Descrição gerada automaticamente">
            <a:extLst>
              <a:ext uri="{FF2B5EF4-FFF2-40B4-BE49-F238E27FC236}">
                <a16:creationId xmlns:a16="http://schemas.microsoft.com/office/drawing/2014/main" id="{FC0A6A29-D666-4E2B-BA3F-7E8482C5E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3" y="1153496"/>
            <a:ext cx="9382409" cy="570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áfico, Gráfico de cascata&#10;&#10;Descrição gerada automaticamente">
            <a:extLst>
              <a:ext uri="{FF2B5EF4-FFF2-40B4-BE49-F238E27FC236}">
                <a16:creationId xmlns:a16="http://schemas.microsoft.com/office/drawing/2014/main" id="{E525CD4E-E9BD-4DEE-A4C9-EA8772C1B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392" cy="643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389B75E-60CB-47AE-8C04-ED42FC7F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6574" cy="112776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937441-82AF-4CE6-BA1E-D3406E474A56}"/>
              </a:ext>
            </a:extLst>
          </p:cNvPr>
          <p:cNvSpPr txBox="1"/>
          <p:nvPr/>
        </p:nvSpPr>
        <p:spPr>
          <a:xfrm>
            <a:off x="4547554" y="271492"/>
            <a:ext cx="470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ASSISTÊNCIA E AUXÍLIO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Mapa do Paraná - Transportes, Rodovias e Cida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12" y="1101633"/>
            <a:ext cx="8216398" cy="5712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5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áfico, Gráfico de barras&#10;&#10;Descrição gerada automaticamente">
            <a:extLst>
              <a:ext uri="{FF2B5EF4-FFF2-40B4-BE49-F238E27FC236}">
                <a16:creationId xmlns:a16="http://schemas.microsoft.com/office/drawing/2014/main" id="{3A5364B3-1C0D-4B77-A288-F8208BE006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129" cy="66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45" y="2107402"/>
            <a:ext cx="11561786" cy="381007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47B2C80-C59C-4EA3-B78D-2E4061C8C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26"/>
            <a:ext cx="12246574" cy="11277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A83B016-BA81-4909-AB0B-AD0C391B0B82}"/>
              </a:ext>
            </a:extLst>
          </p:cNvPr>
          <p:cNvSpPr txBox="1"/>
          <p:nvPr/>
        </p:nvSpPr>
        <p:spPr>
          <a:xfrm>
            <a:off x="4883387" y="271492"/>
            <a:ext cx="6468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CASOS E ÓBITOS POR FAIXA ETÁRIA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1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Gráfico, Aplicativo&#10;&#10;Descrição gerada automaticamente">
            <a:extLst>
              <a:ext uri="{FF2B5EF4-FFF2-40B4-BE49-F238E27FC236}">
                <a16:creationId xmlns:a16="http://schemas.microsoft.com/office/drawing/2014/main" id="{74137F9F-A7C0-4B41-AD0E-EC21E18E2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6" b="53558"/>
          <a:stretch/>
        </p:blipFill>
        <p:spPr>
          <a:xfrm>
            <a:off x="745269" y="1049247"/>
            <a:ext cx="10701462" cy="475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Mapa&#10;&#10;Descrição gerada automaticamente">
            <a:extLst>
              <a:ext uri="{FF2B5EF4-FFF2-40B4-BE49-F238E27FC236}">
                <a16:creationId xmlns:a16="http://schemas.microsoft.com/office/drawing/2014/main" id="{502DA2D0-8811-48AF-B332-0F0E8938C4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6" b="55656"/>
          <a:stretch/>
        </p:blipFill>
        <p:spPr>
          <a:xfrm>
            <a:off x="710464" y="1184096"/>
            <a:ext cx="10771071" cy="448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áfico, Gráfico de barras&#10;&#10;Descrição gerada automaticamente">
            <a:extLst>
              <a:ext uri="{FF2B5EF4-FFF2-40B4-BE49-F238E27FC236}">
                <a16:creationId xmlns:a16="http://schemas.microsoft.com/office/drawing/2014/main" id="{A9662B2A-152E-4A78-A350-44772DD9C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00" cy="616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4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470E1CB-0196-46EA-A107-1C377A23A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54"/>
            <a:ext cx="12181434" cy="686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184</Words>
  <Application>Microsoft Office PowerPoint</Application>
  <PresentationFormat>Widescreen</PresentationFormat>
  <Paragraphs>82</Paragraphs>
  <Slides>23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Tema do Office</vt:lpstr>
      <vt:lpstr>CorelDRAW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Márcia T.</dc:creator>
  <cp:lastModifiedBy>Usuario</cp:lastModifiedBy>
  <cp:revision>39</cp:revision>
  <dcterms:created xsi:type="dcterms:W3CDTF">2021-03-03T22:19:24Z</dcterms:created>
  <dcterms:modified xsi:type="dcterms:W3CDTF">2021-03-07T23:39:53Z</dcterms:modified>
</cp:coreProperties>
</file>